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5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5" r:id="rId3"/>
    <p:sldId id="267" r:id="rId4"/>
    <p:sldId id="257" r:id="rId5"/>
    <p:sldId id="258" r:id="rId6"/>
    <p:sldId id="277" r:id="rId7"/>
    <p:sldId id="276" r:id="rId8"/>
    <p:sldId id="275" r:id="rId9"/>
    <p:sldId id="274" r:id="rId10"/>
    <p:sldId id="273" r:id="rId11"/>
    <p:sldId id="272" r:id="rId12"/>
    <p:sldId id="278" r:id="rId13"/>
    <p:sldId id="279" r:id="rId14"/>
    <p:sldId id="259" r:id="rId15"/>
    <p:sldId id="281" r:id="rId16"/>
    <p:sldId id="270" r:id="rId17"/>
    <p:sldId id="266" r:id="rId18"/>
    <p:sldId id="286" r:id="rId19"/>
    <p:sldId id="285" r:id="rId20"/>
    <p:sldId id="261" r:id="rId21"/>
    <p:sldId id="287" r:id="rId22"/>
    <p:sldId id="288" r:id="rId23"/>
    <p:sldId id="282" r:id="rId24"/>
    <p:sldId id="289" r:id="rId25"/>
    <p:sldId id="283" r:id="rId26"/>
    <p:sldId id="262" r:id="rId27"/>
    <p:sldId id="291" r:id="rId28"/>
    <p:sldId id="292" r:id="rId29"/>
    <p:sldId id="264" r:id="rId3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77" autoAdjust="0"/>
  </p:normalViewPr>
  <p:slideViewPr>
    <p:cSldViewPr>
      <p:cViewPr varScale="1">
        <p:scale>
          <a:sx n="57" d="100"/>
          <a:sy n="57" d="100"/>
        </p:scale>
        <p:origin x="17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4F0DC-88D6-445C-B51B-8CE60E0FAF10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3F0D8-B5D7-43DE-920B-31B0D95759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561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402-4518-4A94-9C18-D6E44D0B64B0}" type="datetimeFigureOut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F1B9-C741-4A78-8C81-C5E2624985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280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これから皆さんが数学教師として成長するヒントになれば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5077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456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486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486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486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731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文理混合クラスの件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963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数学</a:t>
            </a:r>
            <a:r>
              <a:rPr kumimoji="1" lang="en-US" altLang="ja-JP" dirty="0"/>
              <a:t>Ⅰ</a:t>
            </a:r>
            <a:r>
              <a:rPr kumimoji="1" lang="ja-JP" altLang="en-US" dirty="0"/>
              <a:t>から数学</a:t>
            </a:r>
            <a:r>
              <a:rPr kumimoji="1" lang="en-US" altLang="ja-JP" dirty="0"/>
              <a:t>Ⅱ</a:t>
            </a:r>
            <a:r>
              <a:rPr kumimoji="1" lang="ja-JP" altLang="en-US" dirty="0"/>
              <a:t>の継続では，履修認定などに注意が必要。シラバスは実時間ではない。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39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ややレベルが高いとか，長い証明・説明になるときは，講義中心ということもある。</a:t>
            </a:r>
            <a:endParaRPr kumimoji="1" lang="en-US" altLang="ja-JP" dirty="0"/>
          </a:p>
          <a:p>
            <a:r>
              <a:rPr kumimoji="1" lang="ja-JP" altLang="en-US" dirty="0"/>
              <a:t>問題を解くという活動ではなく，考察や討論などグループで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137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スタディエイドは，</a:t>
            </a:r>
            <a:r>
              <a:rPr kumimoji="1" lang="en-US" altLang="ja-JP" dirty="0"/>
              <a:t>PC</a:t>
            </a:r>
            <a:r>
              <a:rPr kumimoji="1" lang="ja-JP" altLang="en-US" dirty="0" err="1"/>
              <a:t>の入</a:t>
            </a:r>
            <a:r>
              <a:rPr kumimoji="1" lang="ja-JP" altLang="en-US" dirty="0"/>
              <a:t>替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69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ここでは，ワークシートの例を取り上げる。独自テキスト（教科書や読み物），指導案については後に触れる。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613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言葉遣い･･･誤った解答などについて，無茶苦茶</a:t>
            </a:r>
            <a:endParaRPr kumimoji="1" lang="en-US" altLang="ja-JP" dirty="0"/>
          </a:p>
          <a:p>
            <a:r>
              <a:rPr kumimoji="1" lang="ja-JP" altLang="en-US" dirty="0"/>
              <a:t>数学的表現・・・グラフの極値，２次関数の判別式，</a:t>
            </a:r>
            <a:r>
              <a:rPr kumimoji="1" lang="en-US" altLang="ja-JP" dirty="0"/>
              <a:t>x</a:t>
            </a:r>
            <a:r>
              <a:rPr kumimoji="1" lang="ja-JP" altLang="en-US" dirty="0"/>
              <a:t>軸との交点の符号</a:t>
            </a:r>
            <a:endParaRPr kumimoji="1" lang="en-US" altLang="ja-JP" dirty="0"/>
          </a:p>
          <a:p>
            <a:r>
              <a:rPr kumimoji="1" lang="ja-JP" altLang="en-US" dirty="0"/>
              <a:t>説明の表現・・・例えば，約分で「同じのがあったら消す」。→</a:t>
            </a:r>
            <a:r>
              <a:rPr kumimoji="1" lang="en-US" altLang="ja-JP" dirty="0"/>
              <a:t>『</a:t>
            </a:r>
            <a:r>
              <a:rPr kumimoji="1" lang="ja-JP" altLang="en-US" dirty="0"/>
              <a:t>因数分解した後で，同じ因数があれば・・・</a:t>
            </a:r>
            <a:r>
              <a:rPr kumimoji="1" lang="en-US" altLang="ja-JP" dirty="0"/>
              <a:t>』</a:t>
            </a:r>
          </a:p>
          <a:p>
            <a:r>
              <a:rPr kumimoji="1" lang="ja-JP" altLang="en-US" dirty="0"/>
              <a:t>関数</a:t>
            </a:r>
            <a:r>
              <a:rPr kumimoji="1" lang="en-US" altLang="ja-JP" dirty="0"/>
              <a:t>f(x)</a:t>
            </a:r>
            <a:r>
              <a:rPr kumimoji="1" lang="ja-JP" altLang="en-US" dirty="0"/>
              <a:t>・・・</a:t>
            </a:r>
            <a:r>
              <a:rPr kumimoji="1" lang="en-US" altLang="ja-JP" dirty="0"/>
              <a:t>function</a:t>
            </a:r>
            <a:r>
              <a:rPr kumimoji="1" lang="ja-JP" altLang="en-US" dirty="0" err="1"/>
              <a:t>，</a:t>
            </a:r>
            <a:r>
              <a:rPr kumimoji="1" lang="ja-JP" altLang="en-US" dirty="0"/>
              <a:t>領域</a:t>
            </a:r>
            <a:r>
              <a:rPr kumimoji="1" lang="en-US" altLang="ja-JP" dirty="0"/>
              <a:t>D</a:t>
            </a:r>
            <a:r>
              <a:rPr kumimoji="1" lang="ja-JP" altLang="en-US" dirty="0"/>
              <a:t>・・・</a:t>
            </a:r>
            <a:r>
              <a:rPr kumimoji="1" lang="en-US" altLang="ja-JP" dirty="0"/>
              <a:t>domain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626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827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スタディエイドも，ブラインド機能がある。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BF1B9-C741-4A78-8C81-C5E262498514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23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gray">
          <a:xfrm>
            <a:off x="0" y="1052513"/>
            <a:ext cx="9144000" cy="27368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gray">
          <a:xfrm>
            <a:off x="0" y="3789363"/>
            <a:ext cx="9144000" cy="8636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6666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0425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4005263"/>
            <a:ext cx="6400800" cy="4318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ja-JP" altLang="en-US" noProof="0"/>
              <a:t>マスター サブタイトルの書式設定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03613" y="5373688"/>
            <a:ext cx="2133600" cy="360362"/>
          </a:xfrm>
        </p:spPr>
        <p:txBody>
          <a:bodyPr anchorCtr="1"/>
          <a:lstStyle>
            <a:lvl1pPr algn="ctr">
              <a:defRPr/>
            </a:lvl1pPr>
          </a:lstStyle>
          <a:p>
            <a:fld id="{C72F3363-49CA-48D1-8AAC-9625D121D159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2613" y="5014913"/>
            <a:ext cx="2895600" cy="287337"/>
          </a:xfrm>
        </p:spPr>
        <p:txBody>
          <a:bodyPr anchor="ctr" anchorCtr="1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08BE62-B41C-48DA-BA29-7435D48B0AA0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25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8600" y="130175"/>
            <a:ext cx="2108200" cy="60356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2413" y="130175"/>
            <a:ext cx="6173787" cy="60356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51DB-432F-4CD9-B580-FF39538E5CCE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46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9A76D-2943-4BBE-80E8-38339C2BE01C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633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06260-8836-4D63-B3FD-1A3CA0F943AA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00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020763"/>
            <a:ext cx="4038600" cy="5145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20763"/>
            <a:ext cx="4038600" cy="5145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26FCE-D03A-478B-A1D6-5877B345F484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84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593BC5-59E5-4205-80F1-15E16F240650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08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73C3C-0890-4468-A5CA-69A98EE1D9DF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45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AE95B-ED3D-44E7-A75C-FF3BDFBC2AC2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90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423C0D-A292-46E0-A653-487302290B45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6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4B013-1C90-42AD-BB67-61217D2E983A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27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0" y="6524625"/>
            <a:ext cx="9144000" cy="36036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413" y="130175"/>
            <a:ext cx="6246812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020763"/>
            <a:ext cx="8229600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52413" y="6616700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0E94CD3-50DC-4F44-A282-EBAA3698AA9C}" type="datetime1">
              <a:rPr kumimoji="1" lang="ja-JP" altLang="en-US" smtClean="0"/>
              <a:t>2016/9/28</a:t>
            </a:fld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32575" y="188913"/>
            <a:ext cx="23272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57988" y="6616700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660A79-0ABE-47AF-8C6F-B9D110EFA26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765175"/>
            <a:ext cx="9144000" cy="7143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rgbClr val="FFFF99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9733;&#25968;&#23398;&#30740;&#20462;&#35611;&#24231;\batexec.vb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zumi-math.jp/flash/sankaku/sin.html" TargetMode="External"/><Relationship Id="rId5" Type="http://schemas.openxmlformats.org/officeDocument/2006/relationships/hyperlink" Target="https://www.youtube.com/watch?v=feFrGR4McGg" TargetMode="External"/><Relationship Id="rId4" Type="http://schemas.openxmlformats.org/officeDocument/2006/relationships/hyperlink" Target="file:///C:\Program%20Files\Suken\StdbMath\Studyaid%20D.B.%20&#25968;&#23398;&#12503;&#12524;&#12476;&#12531;.ex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246hozyu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graph0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Suken\StdbMath\Studyaid%20D.B.%20&#25968;&#23398;&#12503;&#12524;&#12476;&#12531;.exe" TargetMode="External"/><Relationship Id="rId2" Type="http://schemas.openxmlformats.org/officeDocument/2006/relationships/hyperlink" Target="beamer-presen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.tk/" TargetMode="External"/><Relationship Id="rId2" Type="http://schemas.openxmlformats.org/officeDocument/2006/relationships/hyperlink" Target="https://www.wolframalpha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nupri.web.fc2.com/" TargetMode="External"/><Relationship Id="rId2" Type="http://schemas.openxmlformats.org/officeDocument/2006/relationships/hyperlink" Target="http://izumi-math.jp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duc.pref.fukuoka.jp/bunsho/pub/default.aspx?c_id=14" TargetMode="External"/><Relationship Id="rId4" Type="http://schemas.openxmlformats.org/officeDocument/2006/relationships/hyperlink" Target="http://blog.goo.ne.jp/skredu/e/e48b61185e236c863f55e4522fb7254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yoiku-kensyu.metro.tokyo.jp/08ojt/jyugyo_shindan_shee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1-2jikoshindanform.xls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DSC_0002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552" y="1455223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ja-JP" altLang="en-US" sz="6000" dirty="0"/>
              <a:t>私の授業づくり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7664" y="4941168"/>
            <a:ext cx="6400800" cy="431800"/>
          </a:xfrm>
        </p:spPr>
        <p:txBody>
          <a:bodyPr>
            <a:noAutofit/>
          </a:bodyPr>
          <a:lstStyle/>
          <a:p>
            <a:r>
              <a:rPr kumimoji="1" lang="ja-JP" altLang="en-US" sz="2800" dirty="0">
                <a:solidFill>
                  <a:schemeClr val="tx2"/>
                </a:solidFill>
                <a:latin typeface="+mj-ea"/>
                <a:ea typeface="+mj-ea"/>
              </a:rPr>
              <a:t>岡山県立西大寺高等学校</a:t>
            </a:r>
            <a:endParaRPr lang="en-US" altLang="ja-JP" sz="2800" dirty="0">
              <a:latin typeface="+mj-ea"/>
              <a:ea typeface="+mj-ea"/>
            </a:endParaRPr>
          </a:p>
          <a:p>
            <a:r>
              <a:rPr lang="ja-JP" altLang="en-US" sz="2800" dirty="0">
                <a:solidFill>
                  <a:schemeClr val="tx2"/>
                </a:solidFill>
                <a:latin typeface="+mj-ea"/>
                <a:ea typeface="+mj-ea"/>
              </a:rPr>
              <a:t>主幹教諭　　大石　勝　</a:t>
            </a:r>
            <a:endParaRPr kumimoji="1" lang="ja-JP" altLang="en-US" sz="2800" dirty="0">
              <a:solidFill>
                <a:schemeClr val="tx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6334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59834"/>
            <a:ext cx="6246812" cy="63452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１．（５）評価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r>
              <a:rPr lang="ja-JP" altLang="en-US" sz="3200" dirty="0">
                <a:solidFill>
                  <a:srgbClr val="C00000"/>
                </a:solidFill>
              </a:rPr>
              <a:t>学習者の評価</a:t>
            </a:r>
            <a:endParaRPr lang="en-US" altLang="ja-JP" sz="3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200" dirty="0"/>
              <a:t>　　・診断的評価･･･年度初め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・形成的評価･･･提出物の評価，小テスト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・総括的評価･･･定期考査</a:t>
            </a:r>
            <a:endParaRPr lang="en-US" altLang="ja-JP" sz="3200" dirty="0">
              <a:solidFill>
                <a:srgbClr val="C00000"/>
              </a:solidFill>
            </a:endParaRPr>
          </a:p>
          <a:p>
            <a:r>
              <a:rPr lang="ja-JP" altLang="en-US" sz="3200" dirty="0">
                <a:solidFill>
                  <a:srgbClr val="C00000"/>
                </a:solidFill>
              </a:rPr>
              <a:t>授業者（指導者）の評価</a:t>
            </a:r>
            <a:endParaRPr lang="en-US" altLang="ja-JP" sz="3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200" dirty="0"/>
              <a:t>　　・セルフチェック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・見学者からの指摘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・生徒による授業評価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dirty="0">
                <a:solidFill>
                  <a:srgbClr val="0070C0"/>
                </a:solidFill>
              </a:rPr>
              <a:t>⇒年間計画の見直し，授業展開の工夫</a:t>
            </a:r>
            <a:endParaRPr lang="en-US" altLang="ja-JP" sz="3200" dirty="0">
              <a:solidFill>
                <a:srgbClr val="0070C0"/>
              </a:solidFill>
            </a:endParaRPr>
          </a:p>
          <a:p>
            <a:pPr marL="109728" indent="0">
              <a:buNone/>
            </a:pPr>
            <a:endParaRPr kumimoji="1" lang="ja-JP" altLang="en-US" sz="3200" dirty="0">
              <a:latin typeface="Wingdings 2" panose="05020102010507070707" pitchFamily="18" charset="2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92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73902"/>
            <a:ext cx="6246812" cy="634529"/>
          </a:xfrm>
        </p:spPr>
        <p:txBody>
          <a:bodyPr>
            <a:normAutofit/>
          </a:bodyPr>
          <a:lstStyle/>
          <a:p>
            <a:r>
              <a:rPr lang="ja-JP" altLang="en-US" dirty="0"/>
              <a:t>２．授業における実践例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200" dirty="0"/>
              <a:t>（１）</a:t>
            </a:r>
            <a:r>
              <a:rPr kumimoji="1" lang="en-US" altLang="ja-JP" sz="3200" dirty="0"/>
              <a:t>ICT</a:t>
            </a:r>
            <a:r>
              <a:rPr kumimoji="1" lang="ja-JP" altLang="en-US" sz="3200" dirty="0"/>
              <a:t>の利用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（２）ネット上教材の利用</a:t>
            </a:r>
            <a:endParaRPr lang="en-US" altLang="ja-JP" sz="3200" dirty="0"/>
          </a:p>
          <a:p>
            <a:pPr marL="0" indent="0">
              <a:buNone/>
            </a:pPr>
            <a:r>
              <a:rPr kumimoji="1" lang="ja-JP" altLang="en-US" sz="3200" dirty="0"/>
              <a:t>（３）手作り教材の利用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（４）その他</a:t>
            </a:r>
            <a:endParaRPr lang="en-US" altLang="ja-JP" sz="3200" dirty="0"/>
          </a:p>
          <a:p>
            <a:pPr marL="0" indent="0">
              <a:buNone/>
            </a:pPr>
            <a:r>
              <a:rPr kumimoji="1" lang="ja-JP" altLang="en-US" dirty="0"/>
              <a:t>（５）こんなときどうする？</a:t>
            </a:r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495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２．（１）</a:t>
            </a:r>
            <a:r>
              <a:rPr kumimoji="1" lang="en-US" altLang="ja-JP" dirty="0"/>
              <a:t>ICT</a:t>
            </a:r>
            <a:r>
              <a:rPr kumimoji="1" lang="ja-JP" altLang="en-US" dirty="0"/>
              <a:t>の利用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Autofit/>
          </a:bodyPr>
          <a:lstStyle/>
          <a:p>
            <a:r>
              <a:rPr lang="ja-JP" altLang="en-US" sz="3000" dirty="0"/>
              <a:t>大きく表示したり、動きのある物を見せたり、</a:t>
            </a:r>
            <a:endParaRPr lang="en-US" altLang="ja-JP" sz="3000" dirty="0"/>
          </a:p>
          <a:p>
            <a:pPr marL="109728" indent="0">
              <a:buNone/>
            </a:pPr>
            <a:r>
              <a:rPr lang="ja-JP" altLang="en-US" sz="3000" dirty="0"/>
              <a:t>　グラフや図形を表示する。</a:t>
            </a:r>
            <a:endParaRPr lang="en-US" altLang="ja-JP" sz="3000" dirty="0"/>
          </a:p>
          <a:p>
            <a:r>
              <a:rPr lang="ja-JP" altLang="en-US" sz="3000" dirty="0">
                <a:solidFill>
                  <a:srgbClr val="C00000"/>
                </a:solidFill>
              </a:rPr>
              <a:t>専用ソフトによるもの</a:t>
            </a:r>
            <a:endParaRPr lang="en-US" altLang="ja-JP" sz="30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000" dirty="0"/>
              <a:t>　　インストールが必要</a:t>
            </a:r>
            <a:endParaRPr lang="en-US" altLang="ja-JP" sz="3000" dirty="0"/>
          </a:p>
          <a:p>
            <a:pPr marL="109728" indent="0">
              <a:buNone/>
            </a:pPr>
            <a:r>
              <a:rPr lang="ja-JP" altLang="en-US" sz="3000" dirty="0"/>
              <a:t>　　操作への習熟が必要</a:t>
            </a:r>
            <a:endParaRPr lang="en-US" altLang="ja-JP" sz="3000" dirty="0"/>
          </a:p>
          <a:p>
            <a:pPr marL="109728" indent="0">
              <a:buNone/>
            </a:pPr>
            <a:r>
              <a:rPr lang="ja-JP" altLang="en-US" sz="3000" dirty="0"/>
              <a:t>　　（自由度がある）　　　　</a:t>
            </a:r>
            <a:r>
              <a:rPr lang="en-US" altLang="ja-JP" sz="3000" dirty="0">
                <a:solidFill>
                  <a:srgbClr val="C00000"/>
                </a:solidFill>
                <a:hlinkClick r:id="rId3" action="ppaction://program"/>
              </a:rPr>
              <a:t>sample1</a:t>
            </a:r>
            <a:r>
              <a:rPr lang="en-US" altLang="ja-JP" sz="3000" dirty="0"/>
              <a:t> </a:t>
            </a:r>
            <a:r>
              <a:rPr lang="en-US" altLang="ja-JP" sz="3000" dirty="0">
                <a:hlinkClick r:id="rId4" action="ppaction://program"/>
              </a:rPr>
              <a:t>sample3</a:t>
            </a:r>
            <a:endParaRPr lang="en-US" altLang="ja-JP" sz="3000" dirty="0"/>
          </a:p>
          <a:p>
            <a:r>
              <a:rPr lang="ja-JP" altLang="en-US" sz="3000" dirty="0">
                <a:solidFill>
                  <a:srgbClr val="C00000"/>
                </a:solidFill>
              </a:rPr>
              <a:t>ブラウザによるもの</a:t>
            </a:r>
            <a:endParaRPr lang="en-US" altLang="ja-JP" sz="30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000" dirty="0"/>
              <a:t>　　インストールが不要</a:t>
            </a:r>
            <a:endParaRPr lang="en-US" altLang="ja-JP" sz="3000" dirty="0"/>
          </a:p>
          <a:p>
            <a:pPr marL="109728" indent="0">
              <a:buNone/>
            </a:pPr>
            <a:r>
              <a:rPr lang="ja-JP" altLang="en-US" sz="3000" dirty="0"/>
              <a:t>　　生徒が自由に閲覧でき，操作も簡単</a:t>
            </a:r>
            <a:endParaRPr lang="en-US" altLang="ja-JP" sz="3000" dirty="0"/>
          </a:p>
          <a:p>
            <a:pPr marL="109728" indent="0">
              <a:buNone/>
            </a:pPr>
            <a:r>
              <a:rPr lang="ja-JP" altLang="en-US" sz="3000" dirty="0"/>
              <a:t>　　（新規作成・修正は面倒）　</a:t>
            </a:r>
            <a:r>
              <a:rPr lang="en-US" altLang="ja-JP" sz="3000" dirty="0">
                <a:hlinkClick r:id="rId5"/>
              </a:rPr>
              <a:t>sample2</a:t>
            </a:r>
            <a:r>
              <a:rPr lang="en-US" altLang="ja-JP" sz="3000" dirty="0"/>
              <a:t> </a:t>
            </a:r>
            <a:r>
              <a:rPr lang="en-US" altLang="ja-JP" sz="3000" dirty="0">
                <a:hlinkClick r:id="rId6"/>
              </a:rPr>
              <a:t>sample4</a:t>
            </a:r>
            <a:endParaRPr kumimoji="1" lang="ja-JP" altLang="en-US" sz="3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29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２．（２）ネット上の教材の利用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プリント作成には、多くの時間を費やす。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→　同僚と共有する。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→　ネット上の教材をダウンロードする。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　　　</a:t>
            </a:r>
            <a:endParaRPr lang="en-US" altLang="ja-JP" dirty="0"/>
          </a:p>
          <a:p>
            <a:r>
              <a:rPr lang="ja-JP" altLang="en-US" dirty="0"/>
              <a:t>ネット上には，ワークシート，独自テキスト，指導案などがある。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三角関数のグラフのワークシートの例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・高校数学教材</a:t>
            </a:r>
            <a:r>
              <a:rPr lang="en-US" altLang="ja-JP" dirty="0"/>
              <a:t>-</a:t>
            </a:r>
            <a:r>
              <a:rPr lang="en-US" altLang="ja-JP" dirty="0" err="1"/>
              <a:t>ikemath</a:t>
            </a:r>
            <a:r>
              <a:rPr lang="ja-JP" altLang="en-US" dirty="0"/>
              <a:t>　</a:t>
            </a:r>
            <a:r>
              <a:rPr lang="en-US" altLang="ja-JP" dirty="0">
                <a:hlinkClick r:id="rId3" action="ppaction://hlinkfile"/>
              </a:rPr>
              <a:t>246hozyu.pdf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・ようこそ！犬プリの世界へ　</a:t>
            </a:r>
            <a:r>
              <a:rPr lang="en-US" altLang="ja-JP" dirty="0">
                <a:hlinkClick r:id="rId4" action="ppaction://hlinkfile"/>
              </a:rPr>
              <a:t>graph0.pdf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6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２．（３）手づくり教材の利用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手づくり教材のよさ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→　生徒自らが考えたり、操作できたりする。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例：２次関数のグラフの移動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例：定義域が変動する場合の２次関数の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最大値・最小値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例：空間図形の模型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（正四面体の４分割など）</a:t>
            </a:r>
            <a:endParaRPr lang="en-US" altLang="ja-JP" dirty="0"/>
          </a:p>
          <a:p>
            <a:pPr marL="109728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6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２．（４）その他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指名･･･順序，敬称</a:t>
            </a:r>
            <a:endParaRPr lang="en-US" altLang="ja-JP" dirty="0"/>
          </a:p>
          <a:p>
            <a:r>
              <a:rPr lang="ja-JP" altLang="en-US" dirty="0"/>
              <a:t>板書･･･レイアウト（３分割）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 何を残すか？既習事項の確認</a:t>
            </a:r>
            <a:endParaRPr lang="en-US" altLang="ja-JP" dirty="0"/>
          </a:p>
          <a:p>
            <a:r>
              <a:rPr lang="ja-JP" altLang="en-US" dirty="0"/>
              <a:t>タイマー･･･作業時間は時間設定をする</a:t>
            </a:r>
            <a:endParaRPr lang="en-US" altLang="ja-JP" dirty="0"/>
          </a:p>
          <a:p>
            <a:r>
              <a:rPr lang="ja-JP" altLang="en-US" dirty="0"/>
              <a:t>表現･･･言葉遣い，数学的表現，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 　　　　　 説明の表現，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　　　　　＋</a:t>
            </a:r>
            <a:r>
              <a:rPr lang="en-US" altLang="ja-JP" dirty="0"/>
              <a:t>α</a:t>
            </a:r>
            <a:r>
              <a:rPr lang="ja-JP" altLang="en-US" dirty="0"/>
              <a:t>の説明（キーワードの英語表記）</a:t>
            </a:r>
            <a:endParaRPr lang="en-US" altLang="ja-JP" dirty="0"/>
          </a:p>
          <a:p>
            <a:r>
              <a:rPr lang="ja-JP" altLang="en-US" dirty="0"/>
              <a:t>机間指導･･･個に応じた声かけ　　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2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２．（５）こんなときどうする？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504581"/>
          </a:xfrm>
        </p:spPr>
        <p:txBody>
          <a:bodyPr>
            <a:normAutofit/>
          </a:bodyPr>
          <a:lstStyle/>
          <a:p>
            <a:r>
              <a:rPr lang="ja-JP" altLang="en-US" dirty="0"/>
              <a:t>挨拶がきちんとできない。</a:t>
            </a:r>
            <a:endParaRPr lang="en-US" altLang="ja-JP" dirty="0"/>
          </a:p>
          <a:p>
            <a:r>
              <a:rPr lang="ja-JP" altLang="en-US" dirty="0"/>
              <a:t>準備ができない。</a:t>
            </a:r>
            <a:endParaRPr kumimoji="1" lang="en-US" altLang="ja-JP" dirty="0"/>
          </a:p>
          <a:p>
            <a:r>
              <a:rPr lang="ja-JP" altLang="en-US" dirty="0"/>
              <a:t>何人指名しても正解が出ない。</a:t>
            </a:r>
            <a:endParaRPr lang="en-US" altLang="ja-JP" dirty="0"/>
          </a:p>
          <a:p>
            <a:r>
              <a:rPr lang="ja-JP" altLang="en-US" dirty="0"/>
              <a:t>私語が絶えない。</a:t>
            </a:r>
            <a:endParaRPr lang="en-US" altLang="ja-JP" dirty="0"/>
          </a:p>
          <a:p>
            <a:r>
              <a:rPr lang="ja-JP" altLang="en-US" dirty="0"/>
              <a:t>集中が続かない。</a:t>
            </a:r>
            <a:endParaRPr kumimoji="1" lang="en-US" altLang="ja-JP" dirty="0"/>
          </a:p>
          <a:p>
            <a:r>
              <a:rPr lang="ja-JP" altLang="en-US" dirty="0"/>
              <a:t>課題をほとんど出さない。</a:t>
            </a:r>
            <a:endParaRPr lang="en-US" altLang="ja-JP" dirty="0"/>
          </a:p>
          <a:p>
            <a:r>
              <a:rPr lang="ja-JP" altLang="en-US" dirty="0"/>
              <a:t>予定通り進まない。</a:t>
            </a:r>
            <a:endParaRPr lang="en-US" altLang="ja-JP" dirty="0"/>
          </a:p>
          <a:p>
            <a:r>
              <a:rPr lang="ja-JP" altLang="en-US" dirty="0"/>
              <a:t>机間指導で内職，スマホ，漫画を発見。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159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２．（６）よくない授業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授業に遅れてくる，かなり延長する。</a:t>
            </a:r>
            <a:endParaRPr lang="en-US" altLang="ja-JP" dirty="0"/>
          </a:p>
          <a:p>
            <a:r>
              <a:rPr lang="ja-JP" altLang="en-US" dirty="0"/>
              <a:t>指名順が出席番号順，座席順である。</a:t>
            </a:r>
            <a:endParaRPr lang="en-US" altLang="ja-JP" dirty="0"/>
          </a:p>
          <a:p>
            <a:r>
              <a:rPr lang="ja-JP" altLang="en-US" dirty="0"/>
              <a:t>言葉遣いが悪い，早口である，</a:t>
            </a:r>
            <a:r>
              <a:rPr kumimoji="1" lang="ja-JP" altLang="en-US" dirty="0"/>
              <a:t>声が小さい。</a:t>
            </a:r>
            <a:endParaRPr kumimoji="1" lang="en-US" altLang="ja-JP" dirty="0"/>
          </a:p>
          <a:p>
            <a:r>
              <a:rPr lang="ja-JP" altLang="en-US" dirty="0"/>
              <a:t>黒板の方を向いて説明する。</a:t>
            </a:r>
            <a:endParaRPr lang="en-US" altLang="ja-JP" dirty="0"/>
          </a:p>
          <a:p>
            <a:r>
              <a:rPr lang="ja-JP" altLang="en-US" dirty="0"/>
              <a:t>寝ていても注意しない。</a:t>
            </a:r>
            <a:endParaRPr lang="en-US" altLang="ja-JP" dirty="0"/>
          </a:p>
          <a:p>
            <a:r>
              <a:rPr lang="ja-JP" altLang="en-US" dirty="0"/>
              <a:t>机間指導をしない。</a:t>
            </a:r>
            <a:endParaRPr lang="en-US" altLang="ja-JP" dirty="0"/>
          </a:p>
          <a:p>
            <a:r>
              <a:rPr lang="ja-JP" altLang="en-US" dirty="0"/>
              <a:t>生徒に甘い，自分に甘い。</a:t>
            </a:r>
            <a:endParaRPr lang="en-US" altLang="ja-JP" dirty="0"/>
          </a:p>
          <a:p>
            <a:r>
              <a:rPr kumimoji="1" lang="ja-JP" altLang="en-US" dirty="0"/>
              <a:t>めあて，まとめがない。</a:t>
            </a:r>
            <a:endParaRPr kumimoji="1" lang="en-US" altLang="ja-JP" dirty="0"/>
          </a:p>
          <a:p>
            <a:r>
              <a:rPr lang="ja-JP" altLang="en-US" dirty="0"/>
              <a:t>計算ミスが多い。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949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３．教材研究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020763"/>
            <a:ext cx="8363272" cy="5145087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（１）数列の和から一般項を求める問題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（２）ベクトルの大きさの最小値を求める問題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（３）３次関数の極値に関する条件から定数係数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 </a:t>
            </a:r>
            <a:r>
              <a:rPr kumimoji="1" lang="ja-JP" altLang="en-US" dirty="0"/>
              <a:t>を決定する問題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（４）方向余弦に関する問題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　</a:t>
            </a:r>
            <a:r>
              <a:rPr kumimoji="1" lang="ja-JP" altLang="en-US" dirty="0">
                <a:hlinkClick r:id="rId2" action="ppaction://hlinkfile"/>
              </a:rPr>
              <a:t>（１）（２）</a:t>
            </a:r>
            <a:r>
              <a:rPr kumimoji="1" lang="en-US" altLang="ja-JP" dirty="0"/>
              <a:t> </a:t>
            </a:r>
            <a:r>
              <a:rPr kumimoji="1" lang="ja-JP" altLang="en-US" dirty="0"/>
              <a:t>　</a:t>
            </a:r>
            <a:r>
              <a:rPr kumimoji="1" lang="ja-JP" altLang="en-US" dirty="0">
                <a:hlinkClick r:id="rId3" action="ppaction://program"/>
              </a:rPr>
              <a:t>（</a:t>
            </a:r>
            <a:r>
              <a:rPr kumimoji="1" lang="en-US" altLang="ja-JP" dirty="0">
                <a:hlinkClick r:id="rId3" action="ppaction://program"/>
              </a:rPr>
              <a:t>3</a:t>
            </a:r>
            <a:r>
              <a:rPr kumimoji="1" lang="ja-JP" altLang="en-US" dirty="0">
                <a:hlinkClick r:id="rId3" action="ppaction://program"/>
              </a:rPr>
              <a:t>）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995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４．授業を補完するもの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課題</a:t>
            </a:r>
            <a:endParaRPr lang="en-US" altLang="ja-JP" dirty="0"/>
          </a:p>
          <a:p>
            <a:r>
              <a:rPr kumimoji="1" lang="ja-JP" altLang="en-US" dirty="0"/>
              <a:t>テスト直し</a:t>
            </a:r>
            <a:endParaRPr kumimoji="1" lang="en-US" altLang="ja-JP" dirty="0"/>
          </a:p>
          <a:p>
            <a:r>
              <a:rPr kumimoji="1" lang="ja-JP" altLang="en-US" dirty="0"/>
              <a:t>土曜講座</a:t>
            </a:r>
            <a:endParaRPr kumimoji="1" lang="en-US" altLang="ja-JP" dirty="0"/>
          </a:p>
          <a:p>
            <a:r>
              <a:rPr lang="ja-JP" altLang="en-US" dirty="0"/>
              <a:t>平日補習</a:t>
            </a:r>
            <a:endParaRPr lang="en-US" altLang="ja-JP" dirty="0"/>
          </a:p>
          <a:p>
            <a:r>
              <a:rPr kumimoji="1" lang="ja-JP" altLang="en-US" dirty="0"/>
              <a:t>添削指導</a:t>
            </a:r>
            <a:endParaRPr kumimoji="1" lang="en-US" altLang="ja-JP" dirty="0"/>
          </a:p>
          <a:p>
            <a:r>
              <a:rPr lang="ja-JP" altLang="en-US" dirty="0"/>
              <a:t>公式暗唱テスト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>
                <a:solidFill>
                  <a:srgbClr val="002060"/>
                </a:solidFill>
              </a:rPr>
              <a:t>課題の量やレベルは適切か。</a:t>
            </a:r>
            <a:endParaRPr lang="en-US" altLang="ja-JP" dirty="0">
              <a:solidFill>
                <a:srgbClr val="002060"/>
              </a:solidFill>
            </a:endParaRPr>
          </a:p>
          <a:p>
            <a:r>
              <a:rPr lang="ja-JP" altLang="en-US" dirty="0">
                <a:solidFill>
                  <a:srgbClr val="002060"/>
                </a:solidFill>
              </a:rPr>
              <a:t>何が効果的か。どのようなやり方がよいか。</a:t>
            </a:r>
            <a:endParaRPr lang="en-US" altLang="ja-JP" dirty="0">
              <a:solidFill>
                <a:srgbClr val="00206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3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kumimoji="1" lang="ja-JP" altLang="en-US" sz="3600" dirty="0"/>
              <a:t>０．自己紹介・勤務校の紹介</a:t>
            </a:r>
            <a:endParaRPr kumimoji="1" lang="en-US" altLang="ja-JP" sz="3600" dirty="0"/>
          </a:p>
          <a:p>
            <a:r>
              <a:rPr lang="ja-JP" altLang="en-US" sz="3600" dirty="0"/>
              <a:t>１．授業づくりの基本</a:t>
            </a:r>
            <a:endParaRPr lang="en-US" altLang="ja-JP" sz="3600" dirty="0"/>
          </a:p>
          <a:p>
            <a:r>
              <a:rPr lang="ja-JP" altLang="en-US" sz="3600" dirty="0"/>
              <a:t>２．授業における実践例</a:t>
            </a:r>
            <a:endParaRPr lang="en-US" altLang="ja-JP" sz="3600" dirty="0"/>
          </a:p>
          <a:p>
            <a:r>
              <a:rPr lang="ja-JP" altLang="en-US" sz="3600" dirty="0"/>
              <a:t>３．教材研究</a:t>
            </a:r>
            <a:endParaRPr lang="en-US" altLang="ja-JP" sz="3600" dirty="0"/>
          </a:p>
          <a:p>
            <a:r>
              <a:rPr lang="ja-JP" altLang="en-US" sz="3600" dirty="0"/>
              <a:t>４．授業を補完するもの</a:t>
            </a:r>
            <a:endParaRPr lang="en-US" altLang="ja-JP" sz="3600" dirty="0"/>
          </a:p>
          <a:p>
            <a:r>
              <a:rPr lang="ja-JP" altLang="en-US" sz="3600" dirty="0"/>
              <a:t>５．数学ツール，資料の紹介</a:t>
            </a:r>
            <a:endParaRPr lang="en-US" altLang="ja-JP" sz="3600" dirty="0"/>
          </a:p>
          <a:p>
            <a:r>
              <a:rPr lang="ja-JP" altLang="en-US" sz="3600" dirty="0"/>
              <a:t>６．終わりに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756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５．数学ツール，資料の紹介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（１）関数グラフ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（２）デジタル教科書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（３）</a:t>
            </a:r>
            <a:r>
              <a:rPr kumimoji="1" lang="en-US" altLang="ja-JP" dirty="0" err="1"/>
              <a:t>TeX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（４）数学教材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（５）授業づくり（セルフチェック）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468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５．（１）関数グラフ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020763"/>
            <a:ext cx="8219256" cy="5360565"/>
          </a:xfrm>
        </p:spPr>
        <p:txBody>
          <a:bodyPr/>
          <a:lstStyle/>
          <a:p>
            <a:r>
              <a:rPr lang="ja-JP" altLang="en-US" dirty="0"/>
              <a:t>専用ソフトによるもの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・</a:t>
            </a:r>
            <a:r>
              <a:rPr kumimoji="1" lang="en-US" altLang="ja-JP" dirty="0"/>
              <a:t>GRAPES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</a:t>
            </a:r>
            <a:r>
              <a:rPr lang="en-US" altLang="ja-JP" dirty="0"/>
              <a:t>Function View</a:t>
            </a:r>
          </a:p>
          <a:p>
            <a:endParaRPr kumimoji="1" lang="en-US" altLang="ja-JP" dirty="0"/>
          </a:p>
          <a:p>
            <a:r>
              <a:rPr lang="ja-JP" altLang="en-US" dirty="0"/>
              <a:t>ブラウザーによるもの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</a:t>
            </a:r>
            <a:r>
              <a:rPr lang="en-US" altLang="ja-JP" dirty="0" err="1"/>
              <a:t>WolframAlpha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r>
              <a:rPr lang="en-US" altLang="ja-JP" dirty="0">
                <a:hlinkClick r:id="rId2"/>
              </a:rPr>
              <a:t>https://www.wolframalpha.com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</a:t>
            </a:r>
            <a:r>
              <a:rPr lang="en-US" altLang="ja-JP" dirty="0"/>
              <a:t>graph.tk</a:t>
            </a:r>
          </a:p>
          <a:p>
            <a:pPr marL="0" indent="0">
              <a:buNone/>
            </a:pPr>
            <a:r>
              <a:rPr lang="ja-JP" altLang="en-US" dirty="0"/>
              <a:t>　　　</a:t>
            </a:r>
            <a:r>
              <a:rPr lang="en-US" altLang="ja-JP" dirty="0">
                <a:hlinkClick r:id="rId3"/>
              </a:rPr>
              <a:t>http://graph.tk/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30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５．（２）デジタル教科書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数研出版　</a:t>
            </a:r>
            <a:r>
              <a:rPr kumimoji="1" lang="en-US" altLang="ja-JP" dirty="0" err="1"/>
              <a:t>Studyaid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（プリント作成＋プレゼンテーション）</a:t>
            </a:r>
            <a:endParaRPr lang="en-US" altLang="ja-JP" dirty="0"/>
          </a:p>
          <a:p>
            <a:r>
              <a:rPr lang="ja-JP" altLang="en-US" dirty="0"/>
              <a:t>啓林館，第一学習社，東京書籍は，</a:t>
            </a:r>
            <a:r>
              <a:rPr lang="en-US" altLang="ja-JP" dirty="0"/>
              <a:t>iPad</a:t>
            </a:r>
            <a:r>
              <a:rPr lang="ja-JP" altLang="en-US" dirty="0"/>
              <a:t>用もある。第一学習社　めくりシール機能など。</a:t>
            </a:r>
            <a:endParaRPr lang="en-US" altLang="ja-JP" dirty="0"/>
          </a:p>
          <a:p>
            <a:r>
              <a:rPr lang="en-US" altLang="ja-JP" dirty="0" err="1"/>
              <a:t>CoNETS</a:t>
            </a:r>
            <a:r>
              <a:rPr lang="ja-JP" altLang="en-US" dirty="0"/>
              <a:t>（コネッツ）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　マルチプラットフォーム，ユーザーインターフェース</a:t>
            </a:r>
            <a:endParaRPr lang="en-US" altLang="ja-JP" sz="2800" dirty="0"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>
                <a:latin typeface="+mn-ea"/>
              </a:rPr>
              <a:t>　　の共通化などを目指す。</a:t>
            </a:r>
            <a:endParaRPr lang="en-US" altLang="ja-JP" sz="2800" dirty="0">
              <a:latin typeface="+mn-ea"/>
            </a:endParaRPr>
          </a:p>
          <a:p>
            <a:r>
              <a:rPr lang="ja-JP" altLang="en-US" dirty="0"/>
              <a:t>東京書籍　問題</a:t>
            </a:r>
            <a:r>
              <a:rPr lang="en-US" altLang="ja-JP" dirty="0"/>
              <a:t>D.B</a:t>
            </a:r>
            <a:r>
              <a:rPr lang="ja-JP" altLang="en-US" dirty="0" err="1"/>
              <a:t>．</a:t>
            </a:r>
            <a:r>
              <a:rPr lang="ja-JP" altLang="en-US" dirty="0"/>
              <a:t> </a:t>
            </a:r>
            <a:r>
              <a:rPr lang="en-US" altLang="ja-JP" dirty="0"/>
              <a:t>T-GAUSS</a:t>
            </a:r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word</a:t>
            </a:r>
            <a:r>
              <a:rPr lang="ja-JP" altLang="en-US" dirty="0"/>
              <a:t>ファイルの形式に変換できる。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40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87971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+mj-ea"/>
              </a:rPr>
              <a:t>５．（３）</a:t>
            </a:r>
            <a:r>
              <a:rPr kumimoji="1" lang="en-US" altLang="ja-JP" dirty="0" err="1">
                <a:latin typeface="+mj-ea"/>
              </a:rPr>
              <a:t>TeX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363272" cy="5145087"/>
          </a:xfrm>
        </p:spPr>
        <p:txBody>
          <a:bodyPr>
            <a:normAutofit/>
          </a:bodyPr>
          <a:lstStyle/>
          <a:p>
            <a:r>
              <a:rPr lang="en-US" altLang="ja-JP" dirty="0" err="1"/>
              <a:t>TeX</a:t>
            </a:r>
            <a:r>
              <a:rPr lang="ja-JP" altLang="en-US" dirty="0"/>
              <a:t>とは、</a:t>
            </a:r>
            <a:r>
              <a:rPr kumimoji="1" lang="ja-JP" altLang="en-US" dirty="0"/>
              <a:t>数式の組版に優れた組み版ソフト。</a:t>
            </a:r>
            <a:endParaRPr kumimoji="1" lang="en-US" altLang="ja-JP" dirty="0"/>
          </a:p>
          <a:p>
            <a:r>
              <a:rPr lang="ja-JP" altLang="en-US" dirty="0"/>
              <a:t>テキストファイル（→</a:t>
            </a:r>
            <a:r>
              <a:rPr lang="en-US" altLang="ja-JP" dirty="0"/>
              <a:t>dvi</a:t>
            </a:r>
            <a:r>
              <a:rPr lang="ja-JP" altLang="en-US" dirty="0"/>
              <a:t>）→</a:t>
            </a:r>
            <a:r>
              <a:rPr lang="en-US" altLang="ja-JP" dirty="0"/>
              <a:t>PDF</a:t>
            </a:r>
            <a:endParaRPr kumimoji="1" lang="en-US" altLang="ja-JP" dirty="0"/>
          </a:p>
          <a:p>
            <a:r>
              <a:rPr lang="ja-JP" altLang="en-US" dirty="0"/>
              <a:t>マクロ次第で、様々なことができる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・</a:t>
            </a:r>
            <a:r>
              <a:rPr lang="en-US" altLang="ja-JP" dirty="0" err="1"/>
              <a:t>emath</a:t>
            </a:r>
            <a:r>
              <a:rPr lang="ja-JP" altLang="en-US" dirty="0"/>
              <a:t>･･･高校数学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・</a:t>
            </a:r>
            <a:r>
              <a:rPr lang="en-US" altLang="ja-JP" dirty="0" err="1"/>
              <a:t>kanabox</a:t>
            </a:r>
            <a:r>
              <a:rPr lang="ja-JP" altLang="en-US" dirty="0"/>
              <a:t>･･･センター試験同様のマーク問題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・</a:t>
            </a:r>
            <a:r>
              <a:rPr lang="en-US" altLang="ja-JP" dirty="0"/>
              <a:t>beamer</a:t>
            </a:r>
            <a:r>
              <a:rPr lang="ja-JP" altLang="en-US" dirty="0"/>
              <a:t>･･･プレゼンテーション</a:t>
            </a:r>
            <a:endParaRPr lang="en-US" altLang="ja-JP" dirty="0"/>
          </a:p>
          <a:p>
            <a:r>
              <a:rPr lang="en-US" altLang="ja-JP" dirty="0" err="1"/>
              <a:t>dviout</a:t>
            </a:r>
            <a:r>
              <a:rPr lang="ja-JP" altLang="en-US" dirty="0"/>
              <a:t>は、</a:t>
            </a:r>
            <a:r>
              <a:rPr lang="en-US" altLang="ja-JP" dirty="0" err="1"/>
              <a:t>TeX</a:t>
            </a:r>
            <a:r>
              <a:rPr lang="ja-JP" altLang="en-US" dirty="0"/>
              <a:t>の</a:t>
            </a:r>
            <a:r>
              <a:rPr lang="en-US" altLang="ja-JP" dirty="0"/>
              <a:t>viewer</a:t>
            </a:r>
            <a:r>
              <a:rPr lang="ja-JP" altLang="en-US" sz="2600" dirty="0"/>
              <a:t>（</a:t>
            </a:r>
            <a:r>
              <a:rPr lang="en-US" altLang="ja-JP" sz="2600" dirty="0"/>
              <a:t>dvi</a:t>
            </a:r>
            <a:r>
              <a:rPr lang="ja-JP" altLang="en-US" sz="2600" dirty="0"/>
              <a:t>ファイルの表示ソフト）</a:t>
            </a:r>
            <a:endParaRPr lang="en-US" altLang="ja-JP" sz="2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4155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2413" y="144243"/>
            <a:ext cx="6246812" cy="490538"/>
          </a:xfrm>
        </p:spPr>
        <p:txBody>
          <a:bodyPr/>
          <a:lstStyle/>
          <a:p>
            <a:r>
              <a:rPr kumimoji="1" lang="ja-JP" altLang="en-US" dirty="0"/>
              <a:t>５．（４）数学教材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504581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ワークシート，独自教科書（解説書），指導案などがネット上には豊富にある。</a:t>
            </a:r>
            <a:endParaRPr kumimoji="1" lang="en-US" altLang="ja-JP" dirty="0"/>
          </a:p>
          <a:p>
            <a:r>
              <a:rPr lang="ja-JP" altLang="en-US" dirty="0"/>
              <a:t>数学のいずみ（北海道算数数学教育会）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2600" dirty="0"/>
              <a:t>　　　</a:t>
            </a:r>
            <a:r>
              <a:rPr lang="en-US" altLang="ja-JP" sz="2600" dirty="0">
                <a:hlinkClick r:id="rId2"/>
              </a:rPr>
              <a:t>http://izumi-math.jp/</a:t>
            </a:r>
            <a:endParaRPr lang="en-US" altLang="ja-JP" sz="2600" dirty="0"/>
          </a:p>
          <a:p>
            <a:r>
              <a:rPr kumimoji="1" lang="ja-JP" altLang="en-US" dirty="0"/>
              <a:t>ようこそ！犬プリの世界へ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sz="2600" dirty="0"/>
              <a:t>　　　</a:t>
            </a:r>
            <a:r>
              <a:rPr kumimoji="1" lang="en-US" altLang="ja-JP" sz="2600" dirty="0">
                <a:hlinkClick r:id="rId3"/>
              </a:rPr>
              <a:t>http://inupri.web.fc2.com/</a:t>
            </a:r>
            <a:endParaRPr kumimoji="1" lang="en-US" altLang="ja-JP" sz="2600" dirty="0"/>
          </a:p>
          <a:p>
            <a:r>
              <a:rPr lang="ja-JP" altLang="en-US" dirty="0"/>
              <a:t>さくらの個別指導（さくら教育研究所）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sz="2000" u="sng" dirty="0">
                <a:hlinkClick r:id="rId4"/>
              </a:rPr>
              <a:t>http://blog.goo.ne.jp/skredu/e/e48b61185e236c863f55e4522fb7254e</a:t>
            </a:r>
            <a:endParaRPr kumimoji="1" lang="en-US" altLang="ja-JP" sz="2000" dirty="0"/>
          </a:p>
          <a:p>
            <a:r>
              <a:rPr kumimoji="1" lang="ja-JP" altLang="en-US" dirty="0"/>
              <a:t>福岡県教育センター　指導案データベース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sz="2600" dirty="0"/>
              <a:t>　　　</a:t>
            </a:r>
            <a:r>
              <a:rPr lang="en-US" altLang="ja-JP" sz="2600" u="sng" dirty="0">
                <a:hlinkClick r:id="rId5"/>
              </a:rPr>
              <a:t>http://www.educ.pref.fukuoka.jp/</a:t>
            </a:r>
            <a:endParaRPr kumimoji="1" lang="ja-JP" altLang="en-US" sz="2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522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５．（５）授業づくり（セルフチェック）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4006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ja-JP" altLang="en-US" dirty="0"/>
              <a:t>「授業づくり」、「わかる授業」などのキーワードで検索すると，様々な資料がネット上から入手できる。</a:t>
            </a:r>
            <a:endParaRPr lang="en-US" altLang="ja-JP" dirty="0"/>
          </a:p>
          <a:p>
            <a:r>
              <a:rPr lang="ja-JP" altLang="en-US" dirty="0"/>
              <a:t>岡山県総合教育センター</a:t>
            </a:r>
            <a:endParaRPr lang="en-US" altLang="ja-JP" dirty="0"/>
          </a:p>
          <a:p>
            <a:pPr marL="109728" indent="0">
              <a:buNone/>
            </a:pPr>
            <a:r>
              <a:rPr lang="ja-JP" altLang="en-US" dirty="0"/>
              <a:t>　 授業づくりの基礎・基本</a:t>
            </a:r>
            <a:r>
              <a:rPr lang="ja-JP" altLang="en-US" sz="1800" dirty="0"/>
              <a:t>－学校全体で授業改善に取り組むために－</a:t>
            </a:r>
            <a:endParaRPr lang="en-US" altLang="ja-JP" sz="1800" dirty="0"/>
          </a:p>
          <a:p>
            <a:pPr marL="109728" indent="0">
              <a:buNone/>
            </a:pPr>
            <a:r>
              <a:rPr lang="ja-JP" altLang="en-US" dirty="0"/>
              <a:t>　 授業づくりの基礎・基本（実践編）小学校編　</a:t>
            </a:r>
            <a:endParaRPr lang="en-US" altLang="ja-JP" dirty="0"/>
          </a:p>
          <a:p>
            <a:pPr marL="109728" indent="0">
              <a:buNone/>
            </a:pPr>
            <a:r>
              <a:rPr lang="en-US" altLang="ja-JP" dirty="0"/>
              <a:t>   </a:t>
            </a:r>
            <a:r>
              <a:rPr lang="ja-JP" altLang="en-US" dirty="0"/>
              <a:t>岡山型学習指導のスタンダード</a:t>
            </a:r>
            <a:endParaRPr lang="en-US" altLang="ja-JP" dirty="0"/>
          </a:p>
          <a:p>
            <a:r>
              <a:rPr lang="ja-JP" altLang="en-US" dirty="0"/>
              <a:t>宮城県仙台教育事務所</a:t>
            </a:r>
            <a:r>
              <a:rPr lang="en-US" altLang="ja-JP" dirty="0"/>
              <a:t>『</a:t>
            </a:r>
            <a:r>
              <a:rPr lang="ja-JP" altLang="en-US" dirty="0"/>
              <a:t>授業づくりポイント</a:t>
            </a:r>
            <a:r>
              <a:rPr lang="en-US" altLang="ja-JP" dirty="0"/>
              <a:t>10』</a:t>
            </a:r>
          </a:p>
          <a:p>
            <a:r>
              <a:rPr lang="ja-JP" altLang="en-US" dirty="0"/>
              <a:t>函館市教育委員会</a:t>
            </a:r>
            <a:r>
              <a:rPr lang="en-US" altLang="ja-JP" dirty="0"/>
              <a:t>『</a:t>
            </a:r>
            <a:r>
              <a:rPr lang="ja-JP" altLang="en-US" dirty="0"/>
              <a:t>わかる授業づくりに向けて</a:t>
            </a:r>
            <a:r>
              <a:rPr lang="en-US" altLang="ja-JP" dirty="0"/>
              <a:t>』</a:t>
            </a:r>
          </a:p>
          <a:p>
            <a:r>
              <a:rPr lang="ja-JP" altLang="en-US" dirty="0"/>
              <a:t>沖縄県教育委員会</a:t>
            </a:r>
            <a:r>
              <a:rPr lang="en-US" altLang="ja-JP" dirty="0"/>
              <a:t>『</a:t>
            </a:r>
            <a:r>
              <a:rPr lang="ja-JP" altLang="en-US" dirty="0"/>
              <a:t>分かる授業 </a:t>
            </a:r>
            <a:r>
              <a:rPr lang="en-US" altLang="ja-JP" dirty="0"/>
              <a:t>Support Guide』</a:t>
            </a:r>
          </a:p>
          <a:p>
            <a:r>
              <a:rPr lang="ja-JP" altLang="en-US" dirty="0">
                <a:hlinkClick r:id="rId3"/>
              </a:rPr>
              <a:t>東京都教職員研修センター</a:t>
            </a:r>
            <a:r>
              <a:rPr lang="en-US" altLang="ja-JP" dirty="0">
                <a:hlinkClick r:id="rId4" action="ppaction://hlinkfile"/>
              </a:rPr>
              <a:t>『</a:t>
            </a:r>
            <a:r>
              <a:rPr lang="ja-JP" altLang="en-US" dirty="0">
                <a:hlinkClick r:id="rId4" action="ppaction://hlinkfile"/>
              </a:rPr>
              <a:t>「授業力」自己診断シート</a:t>
            </a:r>
            <a:r>
              <a:rPr lang="en-US" altLang="ja-JP" dirty="0">
                <a:hlinkClick r:id="rId4" action="ppaction://hlinkfile"/>
              </a:rPr>
              <a:t>』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487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６．終わりに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360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（１）積極的な情報</a:t>
            </a:r>
            <a:r>
              <a:rPr lang="ja-JP" altLang="en-US" dirty="0"/>
              <a:t>の</a:t>
            </a:r>
            <a:r>
              <a:rPr kumimoji="1" lang="ja-JP" altLang="en-US" dirty="0"/>
              <a:t>入手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（２）スキルの向上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559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６．（１）積極的な情報の入手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360565"/>
          </a:xfrm>
        </p:spPr>
        <p:txBody>
          <a:bodyPr>
            <a:normAutofit/>
          </a:bodyPr>
          <a:lstStyle/>
          <a:p>
            <a:r>
              <a:rPr lang="ja-JP" altLang="en-US" dirty="0"/>
              <a:t>同僚との情報交換、質問</a:t>
            </a:r>
            <a:endParaRPr lang="en-US" altLang="ja-JP" dirty="0"/>
          </a:p>
          <a:p>
            <a:r>
              <a:rPr lang="ja-JP" altLang="en-US" dirty="0"/>
              <a:t>指導書，副教材</a:t>
            </a:r>
            <a:endParaRPr lang="en-US" altLang="ja-JP" dirty="0"/>
          </a:p>
          <a:p>
            <a:r>
              <a:rPr lang="ja-JP" altLang="en-US" dirty="0"/>
              <a:t>採用以外（他社の）教科書</a:t>
            </a:r>
            <a:endParaRPr lang="en-US" altLang="ja-JP" dirty="0"/>
          </a:p>
          <a:p>
            <a:r>
              <a:rPr lang="ja-JP" altLang="en-US" dirty="0"/>
              <a:t>学習指導要領解説</a:t>
            </a:r>
            <a:endParaRPr lang="en-US" altLang="ja-JP" dirty="0"/>
          </a:p>
          <a:p>
            <a:r>
              <a:rPr lang="ja-JP" altLang="en-US" dirty="0"/>
              <a:t>中学校など異校種や他教科の授業見学</a:t>
            </a:r>
            <a:endParaRPr lang="en-US" altLang="ja-JP" dirty="0"/>
          </a:p>
          <a:p>
            <a:r>
              <a:rPr kumimoji="1" lang="ja-JP" altLang="en-US" dirty="0"/>
              <a:t>各種研修会</a:t>
            </a:r>
            <a:r>
              <a:rPr kumimoji="1" lang="ja-JP" altLang="en-US" sz="2600" dirty="0"/>
              <a:t>（全国算数・数学教育研究大会）</a:t>
            </a:r>
            <a:r>
              <a:rPr kumimoji="1" lang="ja-JP" altLang="en-US" dirty="0"/>
              <a:t>に参加</a:t>
            </a:r>
            <a:endParaRPr kumimoji="1" lang="en-US" altLang="ja-JP" dirty="0"/>
          </a:p>
          <a:p>
            <a:r>
              <a:rPr lang="ja-JP" altLang="en-US" dirty="0"/>
              <a:t>インターネット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3252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16106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６．（２）スキルの向上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3605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○授業のスキル</a:t>
            </a:r>
            <a:endParaRPr lang="en-US" altLang="ja-JP" dirty="0">
              <a:solidFill>
                <a:srgbClr val="C00000"/>
              </a:solidFill>
            </a:endParaRPr>
          </a:p>
          <a:p>
            <a:r>
              <a:rPr lang="ja-JP" altLang="en-US" dirty="0"/>
              <a:t>中学校など異校種や他教科の授業見学</a:t>
            </a:r>
            <a:endParaRPr lang="en-US" altLang="ja-JP" dirty="0"/>
          </a:p>
          <a:p>
            <a:r>
              <a:rPr lang="ja-JP" altLang="en-US" dirty="0"/>
              <a:t>自らの研究授業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○ツールのスキル</a:t>
            </a:r>
            <a:endParaRPr lang="en-US" altLang="ja-JP" dirty="0">
              <a:solidFill>
                <a:srgbClr val="C00000"/>
              </a:solidFill>
            </a:endParaRPr>
          </a:p>
          <a:p>
            <a:r>
              <a:rPr kumimoji="1" lang="ja-JP" altLang="en-US" dirty="0"/>
              <a:t>ネット検索や全国大会などから情報を得る</a:t>
            </a:r>
            <a:endParaRPr lang="en-US" altLang="ja-JP" dirty="0"/>
          </a:p>
          <a:p>
            <a:r>
              <a:rPr kumimoji="1" lang="ja-JP" altLang="en-US" dirty="0"/>
              <a:t>場面に応じた使い分け</a:t>
            </a:r>
            <a:endParaRPr kumimoji="1"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○その他のスキル</a:t>
            </a:r>
            <a:endParaRPr lang="en-US" altLang="ja-JP" dirty="0">
              <a:solidFill>
                <a:srgbClr val="C00000"/>
              </a:solidFill>
            </a:endParaRPr>
          </a:p>
          <a:p>
            <a:r>
              <a:rPr lang="ja-JP" altLang="en-US" dirty="0"/>
              <a:t>エクセル，アクセス，</a:t>
            </a:r>
            <a:r>
              <a:rPr lang="en-US" altLang="ja-JP" dirty="0" err="1"/>
              <a:t>TeX</a:t>
            </a:r>
            <a:endParaRPr lang="en-US" altLang="ja-JP" dirty="0"/>
          </a:p>
          <a:p>
            <a:r>
              <a:rPr lang="ja-JP" altLang="en-US" dirty="0"/>
              <a:t>チームワーク</a:t>
            </a:r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2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ご清聴ありがとうございました。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2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０．自己紹介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81329"/>
            <a:ext cx="8363272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ja-JP" altLang="en-US" sz="3500" dirty="0"/>
              <a:t>平成</a:t>
            </a:r>
            <a:r>
              <a:rPr kumimoji="1" lang="en-US" altLang="ja-JP" sz="3500" dirty="0"/>
              <a:t>7</a:t>
            </a:r>
            <a:r>
              <a:rPr kumimoji="1" lang="ja-JP" altLang="en-US" sz="3500"/>
              <a:t>年度　採用</a:t>
            </a:r>
            <a:endParaRPr kumimoji="1" lang="en-US" altLang="ja-JP" sz="3500" dirty="0"/>
          </a:p>
          <a:p>
            <a:endParaRPr kumimoji="1" lang="en-US" altLang="ja-JP" sz="3500" dirty="0"/>
          </a:p>
          <a:p>
            <a:r>
              <a:rPr kumimoji="1" lang="ja-JP" altLang="en-US" sz="3500" dirty="0"/>
              <a:t>倉敷天城（普通科）</a:t>
            </a:r>
            <a:endParaRPr kumimoji="1" lang="en-US" altLang="ja-JP" sz="3500" dirty="0"/>
          </a:p>
          <a:p>
            <a:r>
              <a:rPr lang="ja-JP" altLang="en-US" sz="3500" dirty="0"/>
              <a:t>南海（夜間定時制，商業科）</a:t>
            </a:r>
            <a:endParaRPr lang="en-US" altLang="ja-JP" sz="3500" dirty="0"/>
          </a:p>
          <a:p>
            <a:r>
              <a:rPr kumimoji="1" lang="ja-JP" altLang="en-US" sz="3500" dirty="0"/>
              <a:t>児島第一（夜間定時制，商業科）</a:t>
            </a:r>
            <a:endParaRPr kumimoji="1" lang="en-US" altLang="ja-JP" sz="3500" dirty="0"/>
          </a:p>
          <a:p>
            <a:r>
              <a:rPr lang="ja-JP" altLang="en-US" sz="3500" dirty="0"/>
              <a:t>和気閑谷（普通科，商業科</a:t>
            </a:r>
            <a:endParaRPr lang="en-US" altLang="ja-JP" sz="3500" dirty="0"/>
          </a:p>
          <a:p>
            <a:pPr marL="109728" indent="0">
              <a:buNone/>
            </a:pPr>
            <a:r>
              <a:rPr lang="ja-JP" altLang="en-US" sz="3500" dirty="0"/>
              <a:t>　　　　　　　→単位制，普通科，キャリア探求科）</a:t>
            </a:r>
            <a:endParaRPr lang="en-US" altLang="ja-JP" sz="3500" dirty="0"/>
          </a:p>
          <a:p>
            <a:r>
              <a:rPr kumimoji="1" lang="ja-JP" altLang="en-US" sz="3500" dirty="0"/>
              <a:t>岡山大安寺（普通科，中等教育学校を兼務）</a:t>
            </a:r>
            <a:endParaRPr kumimoji="1" lang="en-US" altLang="ja-JP" sz="3500" dirty="0"/>
          </a:p>
          <a:p>
            <a:r>
              <a:rPr lang="ja-JP" altLang="en-US" sz="3500" dirty="0"/>
              <a:t>西大寺（普通科，商業科，国際情報科）</a:t>
            </a:r>
            <a:endParaRPr lang="en-US" altLang="ja-JP" sz="35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9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59834"/>
            <a:ext cx="6246812" cy="63452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０．岡山県立西大寺高校の紹介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普通科（５クラス），国際情報科（１クラス），</a:t>
            </a:r>
            <a:r>
              <a:rPr lang="ja-JP" altLang="en-US" sz="3200" dirty="0"/>
              <a:t>　　　　　　</a:t>
            </a:r>
            <a:r>
              <a:rPr kumimoji="1" lang="ja-JP" altLang="en-US" sz="3200" dirty="0"/>
              <a:t>商業科（２クラス）の１学年８クラス</a:t>
            </a:r>
            <a:endParaRPr kumimoji="1" lang="en-US" altLang="ja-JP" sz="3200" dirty="0"/>
          </a:p>
          <a:p>
            <a:r>
              <a:rPr lang="ja-JP" altLang="en-US" sz="3200" dirty="0"/>
              <a:t>部活動では，剣道部，フェンシング部などが活躍</a:t>
            </a:r>
            <a:endParaRPr lang="en-US" altLang="ja-JP" sz="3200" dirty="0"/>
          </a:p>
          <a:p>
            <a:r>
              <a:rPr kumimoji="1" lang="ja-JP" altLang="en-US" sz="3200" dirty="0"/>
              <a:t>社会貢献活動，</a:t>
            </a:r>
            <a:r>
              <a:rPr lang="ja-JP" altLang="en-US" sz="3200" dirty="0"/>
              <a:t>グローバル教育，コミュニケーション能力育成に力を入れている</a:t>
            </a:r>
            <a:endParaRPr lang="en-US" altLang="ja-JP" sz="3200" dirty="0"/>
          </a:p>
          <a:p>
            <a:r>
              <a:rPr lang="ja-JP" altLang="en-US" sz="3200" dirty="0"/>
              <a:t>今年度，創立１１０周年を迎える</a:t>
            </a:r>
            <a:endParaRPr lang="en-US" altLang="ja-JP" sz="3200" dirty="0"/>
          </a:p>
          <a:p>
            <a:endParaRPr lang="en-US" altLang="ja-JP" dirty="0"/>
          </a:p>
          <a:p>
            <a:r>
              <a:rPr lang="en-US" altLang="ja-JP" sz="3200" dirty="0"/>
              <a:t>45</a:t>
            </a:r>
            <a:r>
              <a:rPr lang="ja-JP" altLang="en-US" sz="3200" dirty="0"/>
              <a:t>分授業，７限</a:t>
            </a:r>
            <a:endParaRPr lang="en-US" altLang="ja-JP" sz="3200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89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02038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１．授業づくりの基本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200" dirty="0"/>
              <a:t>（１）</a:t>
            </a:r>
            <a:r>
              <a:rPr kumimoji="1" lang="ja-JP" altLang="en-US" sz="3200" dirty="0"/>
              <a:t>年間計画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（２）学科の特徴や生徒の実態の把握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（３）教材研究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（４）授業構成・授業展開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（５）評価</a:t>
            </a:r>
            <a:endParaRPr lang="en-US" altLang="ja-JP" sz="3200" dirty="0"/>
          </a:p>
          <a:p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14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02038"/>
            <a:ext cx="6246812" cy="562521"/>
          </a:xfrm>
        </p:spPr>
        <p:txBody>
          <a:bodyPr>
            <a:normAutofit/>
          </a:bodyPr>
          <a:lstStyle/>
          <a:p>
            <a:r>
              <a:rPr lang="ja-JP" altLang="en-US" dirty="0"/>
              <a:t>１．（１）年間計画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504581"/>
          </a:xfrm>
        </p:spPr>
        <p:txBody>
          <a:bodyPr>
            <a:normAutofit/>
          </a:bodyPr>
          <a:lstStyle/>
          <a:p>
            <a:r>
              <a:rPr kumimoji="1" lang="ja-JP" altLang="en-US" sz="3200" dirty="0">
                <a:solidFill>
                  <a:srgbClr val="C00000"/>
                </a:solidFill>
              </a:rPr>
              <a:t>教育課程の理解</a:t>
            </a:r>
            <a:endParaRPr kumimoji="1" lang="en-US" altLang="ja-JP" sz="3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200" dirty="0"/>
              <a:t>　　・同一年度で，</a:t>
            </a:r>
            <a:r>
              <a:rPr kumimoji="1" lang="ja-JP" altLang="en-US" sz="3200" dirty="0"/>
              <a:t>数</a:t>
            </a:r>
            <a:r>
              <a:rPr kumimoji="1" lang="en-US" altLang="ja-JP" sz="3200" dirty="0"/>
              <a:t>Ⅰ</a:t>
            </a:r>
            <a:r>
              <a:rPr kumimoji="1" lang="ja-JP" altLang="en-US" sz="3200" dirty="0"/>
              <a:t>から数</a:t>
            </a:r>
            <a:r>
              <a:rPr kumimoji="1" lang="en-US" altLang="ja-JP" sz="3200" dirty="0"/>
              <a:t>Ⅱ</a:t>
            </a:r>
            <a:r>
              <a:rPr kumimoji="1" lang="ja-JP" altLang="en-US" sz="3200" dirty="0" err="1"/>
              <a:t>への</a:t>
            </a:r>
            <a:r>
              <a:rPr kumimoji="1" lang="ja-JP" altLang="en-US" sz="3200" dirty="0"/>
              <a:t>継続履修</a:t>
            </a:r>
            <a:endParaRPr kumimoji="1"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・学科による単位数の違い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>
                <a:solidFill>
                  <a:srgbClr val="C00000"/>
                </a:solidFill>
              </a:rPr>
              <a:t>実時間の把握と計画</a:t>
            </a:r>
            <a:endParaRPr lang="en-US" altLang="ja-JP" sz="32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　・</a:t>
            </a:r>
            <a:r>
              <a:rPr lang="ja-JP" altLang="en-US" sz="3200" dirty="0"/>
              <a:t>自分オリジナルの時間割表が便利　</a:t>
            </a:r>
            <a:r>
              <a:rPr lang="en-US" altLang="ja-JP" sz="3200" dirty="0">
                <a:hlinkClick r:id="rId3" action="ppaction://hlinkfile"/>
              </a:rPr>
              <a:t>※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dirty="0"/>
              <a:t>　　・過年度の考査範囲を参考にする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89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2" y="102038"/>
            <a:ext cx="6767859" cy="562521"/>
          </a:xfrm>
        </p:spPr>
        <p:txBody>
          <a:bodyPr>
            <a:noAutofit/>
          </a:bodyPr>
          <a:lstStyle/>
          <a:p>
            <a:r>
              <a:rPr lang="ja-JP" altLang="en-US" dirty="0"/>
              <a:t>１．（２）学科の特徴や生徒の実態の把握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z="3200" dirty="0">
                <a:solidFill>
                  <a:srgbClr val="C00000"/>
                </a:solidFill>
              </a:rPr>
              <a:t>学科の特徴</a:t>
            </a:r>
            <a:endParaRPr lang="en-US" altLang="ja-JP" sz="3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200" dirty="0"/>
              <a:t>　　・教育課程の違い（単位数）</a:t>
            </a:r>
            <a:endParaRPr kumimoji="1"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・同一教科書でも，異なる導入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・他教科との関連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>
                <a:solidFill>
                  <a:srgbClr val="C00000"/>
                </a:solidFill>
              </a:rPr>
              <a:t>生徒の実態</a:t>
            </a:r>
            <a:endParaRPr lang="en-US" altLang="ja-JP" sz="32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ja-JP" altLang="en-US" sz="3200" dirty="0"/>
              <a:t>　　・数学に対する関心・意欲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・クラスの雰囲気</a:t>
            </a:r>
            <a:endParaRPr lang="en-US" altLang="ja-JP" sz="3200" dirty="0"/>
          </a:p>
          <a:p>
            <a:pPr marL="109728" indent="0">
              <a:buNone/>
            </a:pPr>
            <a:r>
              <a:rPr lang="ja-JP" altLang="en-US" sz="3200" dirty="0"/>
              <a:t>　　・個々の生徒理解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32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102038"/>
            <a:ext cx="6246812" cy="562521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１．（３）教材研究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20763"/>
            <a:ext cx="8229600" cy="5432573"/>
          </a:xfrm>
        </p:spPr>
        <p:txBody>
          <a:bodyPr>
            <a:normAutofit fontScale="62500" lnSpcReduction="20000"/>
          </a:bodyPr>
          <a:lstStyle/>
          <a:p>
            <a:r>
              <a:rPr lang="ja-JP" altLang="en-US" sz="5100" dirty="0"/>
              <a:t>教材研究は単なる予習ではない。</a:t>
            </a:r>
            <a:endParaRPr lang="en-US" altLang="ja-JP" sz="5100" dirty="0"/>
          </a:p>
          <a:p>
            <a:endParaRPr kumimoji="1" lang="en-US" altLang="ja-JP" sz="5100" dirty="0"/>
          </a:p>
          <a:p>
            <a:r>
              <a:rPr lang="ja-JP" altLang="en-US" sz="5100" dirty="0"/>
              <a:t>導入や公式の証明は適切か。</a:t>
            </a:r>
            <a:endParaRPr lang="en-US" altLang="ja-JP" sz="5100" dirty="0"/>
          </a:p>
          <a:p>
            <a:pPr marL="109728" indent="0">
              <a:buNone/>
            </a:pPr>
            <a:r>
              <a:rPr lang="ja-JP" altLang="en-US" sz="5100" dirty="0"/>
              <a:t>　　・生徒の実態に合っているか</a:t>
            </a:r>
            <a:endParaRPr lang="en-US" altLang="ja-JP" sz="5100" dirty="0"/>
          </a:p>
          <a:p>
            <a:pPr marL="109728" indent="0">
              <a:buNone/>
            </a:pPr>
            <a:r>
              <a:rPr lang="ja-JP" altLang="en-US" sz="5100" dirty="0"/>
              <a:t>　　・他の教科書等を参考にする</a:t>
            </a:r>
            <a:endParaRPr kumimoji="1" lang="en-US" altLang="ja-JP" sz="5100" dirty="0"/>
          </a:p>
          <a:p>
            <a:r>
              <a:rPr lang="ja-JP" altLang="en-US" sz="5100" dirty="0"/>
              <a:t>例題の目的は何か、適切か。</a:t>
            </a:r>
            <a:endParaRPr lang="en-US" altLang="ja-JP" sz="5100" dirty="0"/>
          </a:p>
          <a:p>
            <a:pPr marL="109728" indent="0">
              <a:buNone/>
            </a:pPr>
            <a:r>
              <a:rPr lang="ja-JP" altLang="en-US" sz="5100" dirty="0"/>
              <a:t>　　・例題を変更したり、追加したり。</a:t>
            </a:r>
            <a:endParaRPr lang="en-US" altLang="ja-JP" sz="5100" dirty="0"/>
          </a:p>
          <a:p>
            <a:r>
              <a:rPr lang="ja-JP" altLang="en-US" sz="5100" dirty="0"/>
              <a:t>ポイントや陥りやすい誤りは無いか。</a:t>
            </a:r>
            <a:endParaRPr lang="en-US" altLang="ja-JP" sz="5100" dirty="0"/>
          </a:p>
          <a:p>
            <a:r>
              <a:rPr lang="ja-JP" altLang="en-US" sz="5100" dirty="0"/>
              <a:t>注意を要する（発展的な）類題はないか。</a:t>
            </a:r>
            <a:endParaRPr lang="en-US" altLang="ja-JP" sz="5100" dirty="0"/>
          </a:p>
          <a:p>
            <a:pPr marL="109728" indent="0">
              <a:buNone/>
            </a:pPr>
            <a:r>
              <a:rPr lang="ja-JP" altLang="en-US" sz="5100" dirty="0"/>
              <a:t>　　・副教材から探す。</a:t>
            </a:r>
            <a:endParaRPr lang="en-US" altLang="ja-JP" dirty="0"/>
          </a:p>
          <a:p>
            <a:pPr marL="109728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963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413" y="59834"/>
            <a:ext cx="6246812" cy="63452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１．（４）授業構成・授業展開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dirty="0"/>
              <a:t>単元の目標・本時のねらい</a:t>
            </a:r>
            <a:endParaRPr kumimoji="1" lang="en-US" altLang="ja-JP" dirty="0"/>
          </a:p>
          <a:p>
            <a:r>
              <a:rPr lang="ja-JP" altLang="en-US" dirty="0"/>
              <a:t>学習形態や時間配分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・講義中心か，活動中心か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・個人，ペア，グループか　作業時間は？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・板書，説明，ノートをとらせる・・・場面の区別</a:t>
            </a:r>
            <a:endParaRPr lang="en-US" altLang="ja-JP" dirty="0"/>
          </a:p>
          <a:p>
            <a:r>
              <a:rPr lang="ja-JP" altLang="en-US" dirty="0"/>
              <a:t>発問</a:t>
            </a:r>
            <a:endParaRPr lang="en-US" altLang="ja-JP" dirty="0"/>
          </a:p>
          <a:p>
            <a:r>
              <a:rPr lang="ja-JP" altLang="en-US" dirty="0"/>
              <a:t>板書計画</a:t>
            </a:r>
            <a:r>
              <a:rPr lang="ja-JP" altLang="en-US" sz="2800" dirty="0"/>
              <a:t>（文字の大きさ，チョークの色，レイアウト）</a:t>
            </a:r>
            <a:endParaRPr lang="en-US" altLang="ja-JP" sz="2800" dirty="0"/>
          </a:p>
          <a:p>
            <a:r>
              <a:rPr lang="ja-JP" altLang="en-US" dirty="0"/>
              <a:t>教材等の選択</a:t>
            </a:r>
            <a:endParaRPr lang="en-US" altLang="ja-JP" dirty="0"/>
          </a:p>
          <a:p>
            <a:r>
              <a:rPr lang="ja-JP" altLang="en-US" dirty="0"/>
              <a:t>まとめは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0A79-0ABE-47AF-8C6F-B9D110EFA26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369781"/>
      </p:ext>
    </p:extLst>
  </p:cSld>
  <p:clrMapOvr>
    <a:masterClrMapping/>
  </p:clrMapOvr>
</p:sld>
</file>

<file path=ppt/theme/theme1.xml><?xml version="1.0" encoding="utf-8"?>
<a:theme xmlns:a="http://schemas.openxmlformats.org/drawingml/2006/main" name="cool6-s-blue">
  <a:themeElements>
    <a:clrScheme name="cool6-s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ol6-s-blu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ol6-s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6-s-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6-s-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6-s-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6-s-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6-s-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6-s-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cool6-s-1</Template>
  <TotalTime>4170</TotalTime>
  <Words>1070</Words>
  <Application>Microsoft Office PowerPoint</Application>
  <PresentationFormat>画面に合わせる (4:3)</PresentationFormat>
  <Paragraphs>303</Paragraphs>
  <Slides>29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4" baseType="lpstr">
      <vt:lpstr>ＭＳ Ｐゴシック</vt:lpstr>
      <vt:lpstr>Arial</vt:lpstr>
      <vt:lpstr>Calibri</vt:lpstr>
      <vt:lpstr>Wingdings 2</vt:lpstr>
      <vt:lpstr>cool6-s-blue</vt:lpstr>
      <vt:lpstr>私の授業づくり</vt:lpstr>
      <vt:lpstr>PowerPoint プレゼンテーション</vt:lpstr>
      <vt:lpstr>０．自己紹介</vt:lpstr>
      <vt:lpstr>０．岡山県立西大寺高校の紹介</vt:lpstr>
      <vt:lpstr>１．授業づくりの基本</vt:lpstr>
      <vt:lpstr>１．（１）年間計画</vt:lpstr>
      <vt:lpstr>１．（２）学科の特徴や生徒の実態の把握</vt:lpstr>
      <vt:lpstr>１．（３）教材研究</vt:lpstr>
      <vt:lpstr>１．（４）授業構成・授業展開</vt:lpstr>
      <vt:lpstr>１．（５）評価</vt:lpstr>
      <vt:lpstr>２．授業における実践例</vt:lpstr>
      <vt:lpstr>２．（１）ICTの利用</vt:lpstr>
      <vt:lpstr>２．（２）ネット上の教材の利用</vt:lpstr>
      <vt:lpstr>２．（３）手づくり教材の利用</vt:lpstr>
      <vt:lpstr>２．（４）その他</vt:lpstr>
      <vt:lpstr>２．（５）こんなときどうする？</vt:lpstr>
      <vt:lpstr>２．（６）よくない授業</vt:lpstr>
      <vt:lpstr>３．教材研究</vt:lpstr>
      <vt:lpstr>４．授業を補完するもの</vt:lpstr>
      <vt:lpstr>５．数学ツール，資料の紹介</vt:lpstr>
      <vt:lpstr>５．（１）関数グラフ</vt:lpstr>
      <vt:lpstr>５．（２）デジタル教科書</vt:lpstr>
      <vt:lpstr>５．（３）TeX</vt:lpstr>
      <vt:lpstr>５．（４）数学教材</vt:lpstr>
      <vt:lpstr>５．（５）授業づくり（セルフチェック）</vt:lpstr>
      <vt:lpstr>６．終わりに</vt:lpstr>
      <vt:lpstr>６．（１）積極的な情報の入手</vt:lpstr>
      <vt:lpstr>６．（２）スキルの向上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okayamaken</dc:creator>
  <cp:lastModifiedBy>masaru</cp:lastModifiedBy>
  <cp:revision>117</cp:revision>
  <cp:lastPrinted>2016-09-25T08:17:02Z</cp:lastPrinted>
  <dcterms:created xsi:type="dcterms:W3CDTF">2016-05-08T23:55:00Z</dcterms:created>
  <dcterms:modified xsi:type="dcterms:W3CDTF">2016-09-28T18:17:08Z</dcterms:modified>
</cp:coreProperties>
</file>